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handoutMasterIdLst>
    <p:handoutMasterId r:id="rId13"/>
  </p:handoutMasterIdLst>
  <p:sldIdLst>
    <p:sldId id="272" r:id="rId3"/>
    <p:sldId id="282" r:id="rId4"/>
    <p:sldId id="273" r:id="rId5"/>
    <p:sldId id="293" r:id="rId7"/>
    <p:sldId id="294" r:id="rId8"/>
    <p:sldId id="275" r:id="rId9"/>
    <p:sldId id="277" r:id="rId10"/>
    <p:sldId id="276" r:id="rId11"/>
    <p:sldId id="280" r:id="rId12"/>
  </p:sldIdLst>
  <p:sldSz cx="12192000" cy="6858000"/>
  <p:notesSz cx="6858000" cy="9144000"/>
  <p:embeddedFontLst>
    <p:embeddedFont>
      <p:font typeface="Nunito Sans" charset="0"/>
      <p:regular r:id="rId18"/>
      <p:bold r:id="rId19"/>
      <p:italic r:id="rId20"/>
      <p:boldItalic r:id="rId21"/>
    </p:embeddedFont>
    <p:embeddedFont>
      <p:font typeface="Nunito Sans Light" charset="0"/>
      <p:regular r:id="rId22"/>
      <p:italic r:id="rId23"/>
    </p:embeddedFont>
    <p:embeddedFont>
      <p:font typeface="Nunito Sans ExtraBold" charset="0"/>
      <p:bold r:id="rId24"/>
    </p:embeddedFont>
    <p:embeddedFont>
      <p:font typeface="Wingdings 3" panose="05040102010807070707" pitchFamily="18" charset="2"/>
      <p:regular r:id="rId25"/>
    </p:embeddedFont>
  </p:embeddedFontLst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BBC1"/>
    <a:srgbClr val="A5CDD1"/>
    <a:srgbClr val="D1E5EA"/>
    <a:srgbClr val="F8FAF9"/>
    <a:srgbClr val="E6E6E6"/>
    <a:srgbClr val="4472C4"/>
    <a:srgbClr val="4C4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291" autoAdjust="0"/>
  </p:normalViewPr>
  <p:slideViewPr>
    <p:cSldViewPr snapToGrid="0" showGuides="1">
      <p:cViewPr>
        <p:scale>
          <a:sx n="50" d="100"/>
          <a:sy n="50" d="100"/>
        </p:scale>
        <p:origin x="1664" y="904"/>
      </p:cViewPr>
      <p:guideLst>
        <p:guide orient="horz" pos="217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31.xml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1-10T14:52:50.077" idx="1">
    <p:pos x="7521" y="322"/>
    <p:text/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443EBE89-AAC7-48B1-92F5-A99283D773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7CC1DC1D-7B54-4897-BDCA-22D6E8D80F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其中，</a:t>
            </a:r>
            <a:r>
              <a:rPr lang="en-US" altLang="zh-CN"/>
              <a:t>R^2</a:t>
            </a:r>
            <a:r>
              <a:rPr lang="zh-CN" altLang="en-US"/>
              <a:t>是指线性回归的决定系数，</a:t>
            </a:r>
            <a:r>
              <a:rPr lang="en-US" altLang="zh-CN"/>
              <a:t>yi</a:t>
            </a:r>
            <a:r>
              <a:rPr lang="zh-CN" altLang="en-US"/>
              <a:t>是真实值，</a:t>
            </a:r>
            <a:r>
              <a:rPr lang="en-US" altLang="zh-CN"/>
              <a:t>yi_hat</a:t>
            </a:r>
            <a:r>
              <a:rPr lang="zh-CN" altLang="en-US"/>
              <a:t>是预测值，正常来说</a:t>
            </a:r>
            <a:r>
              <a:rPr lang="en-US" altLang="zh-CN"/>
              <a:t>R2</a:t>
            </a:r>
            <a:r>
              <a:rPr lang="zh-CN" altLang="en-US"/>
              <a:t>越大说明线性方程越好，但是如果</a:t>
            </a:r>
            <a:r>
              <a:rPr lang="en-US" altLang="zh-CN"/>
              <a:t>R2</a:t>
            </a:r>
            <a:r>
              <a:rPr lang="zh-CN" altLang="en-US"/>
              <a:t>越大，就意味着过拟合了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Tomek Links</a:t>
            </a:r>
            <a:r>
              <a:rPr lang="zh-CN" altLang="en-US"/>
              <a:t>原理：如果有两个不同类别的样本A、B，A的最近邻是B，B的最近邻是A，那么A,B就是Tomek link。Tomek link的方法就是，将组成Tomek link的两个样本，如果有一个属于多数类样本，就将该多数类样本删除掉。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在去除多重共线性和采样后，我们减少了数据集中使用的特征和样本数量，但随着观测值数量的减少，数据集的样本密度会降低。数据集中样本密度和稀疏性降低的结果会造成模型过拟合问题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B - stacking使用的CPU占比范围为1.5 % ~ 2.9 %。作为对比，DNN</a:t>
            </a:r>
            <a:r>
              <a:rPr lang="en-US" altLang="zh-CN"/>
              <a:t>-k</a:t>
            </a:r>
            <a:r>
              <a:rPr lang="zh-CN" altLang="en-US"/>
              <a:t>NN模型[ 38 ]的CPU占用率约为12 %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unito Sans Light" charset="0"/>
          <a:ea typeface="Nunito Sans Light" charset="0"/>
          <a:cs typeface="Nunito San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tags" Target="../tags/tag5.xml"/><Relationship Id="rId3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image" Target="../media/image5.png"/><Relationship Id="rId7" Type="http://schemas.openxmlformats.org/officeDocument/2006/relationships/tags" Target="../tags/tag9.xml"/><Relationship Id="rId6" Type="http://schemas.openxmlformats.org/officeDocument/2006/relationships/image" Target="../media/image4.png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image" Target="../media/image2.png"/><Relationship Id="rId2" Type="http://schemas.openxmlformats.org/officeDocument/2006/relationships/tags" Target="../tags/tag6.xml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14.xml"/><Relationship Id="rId6" Type="http://schemas.openxmlformats.org/officeDocument/2006/relationships/image" Target="../media/image7.png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image" Target="../media/image2.png"/><Relationship Id="rId2" Type="http://schemas.openxmlformats.org/officeDocument/2006/relationships/tags" Target="../tags/tag11.xml"/><Relationship Id="rId10" Type="http://schemas.openxmlformats.org/officeDocument/2006/relationships/comments" Target="../comments/commen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image" Target="../media/image2.png"/><Relationship Id="rId2" Type="http://schemas.openxmlformats.org/officeDocument/2006/relationships/tags" Target="../tags/tag15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6" Type="http://schemas.openxmlformats.org/officeDocument/2006/relationships/tags" Target="../tags/tag20.xml"/><Relationship Id="rId5" Type="http://schemas.openxmlformats.org/officeDocument/2006/relationships/image" Target="../media/image9.png"/><Relationship Id="rId4" Type="http://schemas.openxmlformats.org/officeDocument/2006/relationships/tags" Target="../tags/tag19.xml"/><Relationship Id="rId3" Type="http://schemas.openxmlformats.org/officeDocument/2006/relationships/image" Target="../media/image2.png"/><Relationship Id="rId2" Type="http://schemas.openxmlformats.org/officeDocument/2006/relationships/tags" Target="../tags/tag18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tags" Target="../tags/tag24.xml"/><Relationship Id="rId7" Type="http://schemas.openxmlformats.org/officeDocument/2006/relationships/image" Target="../media/image12.png"/><Relationship Id="rId6" Type="http://schemas.openxmlformats.org/officeDocument/2006/relationships/tags" Target="../tags/tag23.xml"/><Relationship Id="rId5" Type="http://schemas.openxmlformats.org/officeDocument/2006/relationships/image" Target="../media/image11.png"/><Relationship Id="rId4" Type="http://schemas.openxmlformats.org/officeDocument/2006/relationships/tags" Target="../tags/tag22.xml"/><Relationship Id="rId3" Type="http://schemas.openxmlformats.org/officeDocument/2006/relationships/image" Target="../media/image2.png"/><Relationship Id="rId2" Type="http://schemas.openxmlformats.org/officeDocument/2006/relationships/tags" Target="../tags/tag21.xml"/><Relationship Id="rId11" Type="http://schemas.openxmlformats.org/officeDocument/2006/relationships/notesSlide" Target="../notesSlides/notesSlide4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png"/><Relationship Id="rId8" Type="http://schemas.openxmlformats.org/officeDocument/2006/relationships/tags" Target="../tags/tag28.xml"/><Relationship Id="rId7" Type="http://schemas.openxmlformats.org/officeDocument/2006/relationships/image" Target="../media/image15.png"/><Relationship Id="rId6" Type="http://schemas.openxmlformats.org/officeDocument/2006/relationships/tags" Target="../tags/tag27.xml"/><Relationship Id="rId5" Type="http://schemas.openxmlformats.org/officeDocument/2006/relationships/image" Target="../media/image14.png"/><Relationship Id="rId4" Type="http://schemas.openxmlformats.org/officeDocument/2006/relationships/tags" Target="../tags/tag26.xml"/><Relationship Id="rId3" Type="http://schemas.openxmlformats.org/officeDocument/2006/relationships/image" Target="../media/image2.png"/><Relationship Id="rId2" Type="http://schemas.openxmlformats.org/officeDocument/2006/relationships/tags" Target="../tags/tag25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65175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414401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5"/>
          <p:cNvSpPr/>
          <p:nvPr/>
        </p:nvSpPr>
        <p:spPr>
          <a:xfrm>
            <a:off x="5334000" y="171555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4556761" y="2865584"/>
            <a:ext cx="30784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组会</a:t>
            </a:r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汇报</a:t>
            </a:r>
            <a:endParaRPr lang="zh-CN" altLang="en-US" sz="60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3083653" y="4671230"/>
            <a:ext cx="2176780" cy="39878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汇报人：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周仁强</a:t>
            </a:r>
            <a:endParaRPr lang="zh-CN" altLang="en-US" sz="2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82410" y="4747260"/>
            <a:ext cx="2351405" cy="322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b="1" dirty="0">
                <a:latin typeface="+mn-ea"/>
                <a:sym typeface="+mn-ea"/>
              </a:rPr>
              <a:t>时间：</a:t>
            </a:r>
            <a:r>
              <a:rPr lang="en-US" altLang="zh-CN" b="1" dirty="0">
                <a:latin typeface="+mn-ea"/>
                <a:sym typeface="+mn-ea"/>
              </a:rPr>
              <a:t>2023.11.11</a:t>
            </a:r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  <a:p>
            <a:endParaRPr lang="zh-CN" altLang="en-US"/>
          </a:p>
        </p:txBody>
      </p:sp>
      <p:pic>
        <p:nvPicPr>
          <p:cNvPr id="9" name="图片 8" descr="校徽带字白4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4840" y="196850"/>
            <a:ext cx="5616575" cy="14712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803910" y="309245"/>
            <a:ext cx="10470515" cy="627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4859655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515745" y="4968875"/>
            <a:ext cx="8969375" cy="14357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800" b="1" i="0" dirty="0">
                <a:solidFill>
                  <a:schemeClr val="tx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Nunito Sans" charset="0"/>
              </a:rPr>
              <a:t>面向物联网网络的轻量级有监督入侵检测机制</a:t>
            </a:r>
            <a:endParaRPr lang="zh-CN" altLang="en-US" sz="2800" b="1" i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Nunito Sans" charset="0"/>
            </a:endParaRPr>
          </a:p>
          <a:p>
            <a:pPr algn="ctr"/>
            <a:r>
              <a:rPr lang="zh-CN" altLang="en-US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本文使用的是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Stacking</a:t>
            </a:r>
            <a:r>
              <a:rPr lang="zh-CN" altLang="en-US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集成模型，重点是特征处理</a:t>
            </a:r>
            <a:endParaRPr lang="zh-CN" altLang="en-US" sz="1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algn="ctr"/>
            <a:r>
              <a:rPr lang="zh-CN" sz="1600" dirty="0">
                <a:latin typeface="宋体" panose="02010600030101010101" pitchFamily="2" charset="-122"/>
                <a:ea typeface="宋体" panose="02010600030101010101" pitchFamily="2" charset="-122"/>
                <a:cs typeface="Nunito Sans" charset="0"/>
                <a:sym typeface="+mn-ea"/>
              </a:rPr>
              <a:t>数据集：</a:t>
            </a:r>
            <a:r>
              <a:rPr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CIC IDS2017、NSL-KDD</a:t>
            </a:r>
            <a:r>
              <a:rPr sz="160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  <a:sym typeface="+mn-ea"/>
              </a:rPr>
              <a:t> </a:t>
            </a:r>
            <a:endParaRPr lang="zh-CN" altLang="en-US" sz="1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96900" y="196850"/>
            <a:ext cx="5616575" cy="14712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035810" y="1781175"/>
            <a:ext cx="7928610" cy="30746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360" y="367030"/>
            <a:ext cx="11583670" cy="6490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图片 5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6380" y="274320"/>
            <a:ext cx="5109210" cy="133858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2217420" y="1612900"/>
            <a:ext cx="7630795" cy="4546600"/>
          </a:xfrm>
          <a:prstGeom prst="rect">
            <a:avLst/>
          </a:prstGeom>
          <a:solidFill>
            <a:srgbClr val="A5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22220" y="1849120"/>
            <a:ext cx="559244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去除多重共线性：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先计算出方差膨胀因子VIF，根据阀值判断哪些特征是多重共线性，然后按照VIF大小分组，然后使用PCA进行降维，将由主成分得到的所有数据点的线性组合作为新的观测值，然后删除VIF高于阀值的特征，并添加这些新生成的特征。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637790" y="4041140"/>
            <a:ext cx="1584960" cy="5334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2637790" y="4905375"/>
            <a:ext cx="2087880" cy="6477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5118100" y="4905375"/>
            <a:ext cx="2161540" cy="6477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360" y="494665"/>
            <a:ext cx="11583670" cy="6490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如果有两个不同类别的样本A、B，A的最近邻是B，B的最近邻是A，那么A,B就是Tomek link。Tomek link的方法就是，将组成Tomek link的两个样本，如果有一个属于多数类样本，就将该多数类样本删除掉。</a:t>
            </a:r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图片 5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6380" y="274320"/>
            <a:ext cx="5109210" cy="133858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549910" y="1563370"/>
            <a:ext cx="4597400" cy="4546600"/>
          </a:xfrm>
          <a:prstGeom prst="rect">
            <a:avLst/>
          </a:prstGeom>
          <a:solidFill>
            <a:srgbClr val="A5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5010" y="1728470"/>
            <a:ext cx="4189730" cy="3683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处理不平衡</a:t>
            </a:r>
            <a:r>
              <a:rPr lang="zh-CN" altLang="en-US"/>
              <a:t>数据：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多数类进行欠采样（使用随机欠采样），对少数类进行过采样（SMOTE）。欠采样和过采样可能会导致跨类最近邻问题，即单个数据点可能有等距离的邻居落在不同的类别中。当这种情况发生时，很难将数据点放置到其正确的类中。因此，消除这些数据点具有重要意义；否则，它们会导致错误分类。我们使用Tomek Link来清理类之间的重叠。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409565" y="4521200"/>
            <a:ext cx="5554980" cy="1790700"/>
          </a:xfrm>
          <a:prstGeom prst="rect">
            <a:avLst/>
          </a:prstGeom>
        </p:spPr>
      </p:pic>
      <p:sp>
        <p:nvSpPr>
          <p:cNvPr id="19" name="矩形 18"/>
          <p:cNvSpPr/>
          <p:nvPr>
            <p:custDataLst>
              <p:tags r:id="rId7"/>
            </p:custDataLst>
          </p:nvPr>
        </p:nvSpPr>
        <p:spPr>
          <a:xfrm>
            <a:off x="6144895" y="1563370"/>
            <a:ext cx="4483100" cy="2872740"/>
          </a:xfrm>
          <a:prstGeom prst="rect">
            <a:avLst/>
          </a:prstGeom>
          <a:solidFill>
            <a:schemeClr val="bg1"/>
          </a:solidFill>
          <a:ln w="19050">
            <a:solidFill>
              <a:srgbClr val="90BB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>
                <a:cs typeface="Nunito Sans" charset="0"/>
              </a:rPr>
              <a:t>一起），从结果来看表单文件并不适合转化为图像检测恶意软件，因为含有大量冗余信息。（这样做的目的是希望能否通过表单文件作为DEX图像的补充来提高检测性能）</a:t>
            </a:r>
            <a:endParaRPr lang="zh-CN" altLang="en-US">
              <a:cs typeface="Nunito San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144895" y="1654175"/>
            <a:ext cx="4323080" cy="2665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400" b="1">
                <a:sym typeface="+mn-ea"/>
              </a:rPr>
              <a:t>SMOTE</a:t>
            </a:r>
            <a:r>
              <a:rPr lang="zh-CN" altLang="en-US" sz="1400" b="1">
                <a:sym typeface="+mn-ea"/>
              </a:rPr>
              <a:t>算法</a:t>
            </a:r>
            <a:endParaRPr lang="zh-CN" altLang="en-US" sz="1400" b="1">
              <a:sym typeface="+mn-ea"/>
            </a:endParaRPr>
          </a:p>
          <a:p>
            <a:r>
              <a:rPr lang="zh-CN" altLang="en-US" sz="1400">
                <a:sym typeface="+mn-ea"/>
              </a:rPr>
              <a:t>1.对于每一个少数类样本，计算其与所有其他少数类样本之间的距离，并找到其K个最近邻居。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2.从这K个最近邻居中随机选择一个样本，并计算该样本与当前样本的差异。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3.根据差异比例，生成一个新的合成样本，该样本位于两个样本之间的连线上。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4.重复上述步骤，生成指定数量的合成样本。</a:t>
            </a:r>
            <a:endParaRPr lang="zh-CN" altLang="en-US" sz="1400">
              <a:sym typeface="+mn-ea"/>
            </a:endParaRPr>
          </a:p>
          <a:p>
            <a:endParaRPr lang="zh-CN" altLang="en-US" sz="1400"/>
          </a:p>
          <a:p>
            <a:r>
              <a:rPr lang="zh-CN" altLang="en-US" sz="1400">
                <a:sym typeface="+mn-ea"/>
              </a:rPr>
              <a:t>SMOTE算法的关键是通过插值生成合成样本，从而使得少数类样本的特征空间得到扩展。这有助于模型更好地探索和学习少数类的特征，提高模型的性能。</a:t>
            </a:r>
            <a:endParaRPr lang="zh-CN" altLang="en-US" sz="1400"/>
          </a:p>
          <a:p>
            <a:endParaRPr lang="zh-CN" altLang="en-US" sz="1400"/>
          </a:p>
        </p:txBody>
      </p:sp>
      <p:sp>
        <p:nvSpPr>
          <p:cNvPr id="15" name="文本框 14"/>
          <p:cNvSpPr txBox="1"/>
          <p:nvPr/>
        </p:nvSpPr>
        <p:spPr>
          <a:xfrm>
            <a:off x="7328535" y="6264910"/>
            <a:ext cx="2700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ym typeface="+mn-ea"/>
              </a:rPr>
              <a:t>Tomek Link算法</a:t>
            </a:r>
            <a:endParaRPr lang="zh-CN" altLang="en-US" b="1"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360" y="367030"/>
            <a:ext cx="11583670" cy="6490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Nunito Sans" charset="0"/>
              </a:rPr>
              <a:t>实验数据集解释的方差占主成分个数的百分比</a:t>
            </a:r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图片 5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46380" y="274320"/>
            <a:ext cx="5109210" cy="133858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601345" y="1612900"/>
            <a:ext cx="5944235" cy="4844415"/>
          </a:xfrm>
          <a:prstGeom prst="rect">
            <a:avLst/>
          </a:prstGeom>
          <a:solidFill>
            <a:srgbClr val="A5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0400" y="1762760"/>
            <a:ext cx="559244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降维减少过拟合：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使用PCA降维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使用碎石图来确定所需的主成分数量；</a:t>
            </a:r>
            <a:r>
              <a:rPr lang="zh-CN" altLang="en-US">
                <a:sym typeface="+mn-ea"/>
              </a:rPr>
              <a:t>方差越大的主成分所包含的信息越多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因为PCA降维后得到线性数据集，很显然任何一种用于线性数据集的分类器总能得到令人满意的结果，为了证明本文模型对非线性数据集进行分类同意值得信赖，文中从原始数据集添加了三个独立变量作为特征（具有最小的方差影响因子）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789420" y="1612900"/>
            <a:ext cx="4532630" cy="293179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328535" y="4613275"/>
            <a:ext cx="35864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图</a:t>
            </a:r>
            <a:r>
              <a:rPr lang="en-US" altLang="zh-CN" sz="1200"/>
              <a:t>1 实验数据集解释的方差占主成分个数的百分比</a:t>
            </a:r>
            <a:endParaRPr lang="en-US" altLang="zh-CN"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3" name="图片 2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0185" y="274320"/>
            <a:ext cx="5055235" cy="132397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00140" y="1482725"/>
            <a:ext cx="5326380" cy="39776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220470" y="1482725"/>
            <a:ext cx="4044950" cy="410019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66645" y="5775960"/>
            <a:ext cx="28562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图</a:t>
            </a:r>
            <a:r>
              <a:rPr lang="en-US" altLang="zh-CN" sz="1200"/>
              <a:t>2 </a:t>
            </a:r>
            <a:r>
              <a:rPr lang="zh-CN" altLang="en-US" sz="1200"/>
              <a:t>实验流程图</a:t>
            </a:r>
            <a:endParaRPr lang="zh-CN" altLang="en-US"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892800" y="2368550"/>
            <a:ext cx="350520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Your Title Here </a:t>
            </a:r>
            <a:endParaRPr lang="zh-CN" altLang="en-US" sz="2400" dirty="0">
              <a:solidFill>
                <a:schemeClr val="bg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10" name="图片 9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0185" y="274320"/>
            <a:ext cx="5055235" cy="132397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62025" y="1762125"/>
            <a:ext cx="4106545" cy="380174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66215" y="5648325"/>
            <a:ext cx="36861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图</a:t>
            </a:r>
            <a:r>
              <a:rPr lang="en-US" altLang="zh-CN" sz="1200"/>
              <a:t>3 模型在CICIDS2017数据集上的混淆矩阵</a:t>
            </a:r>
            <a:endParaRPr lang="en-US" altLang="zh-CN" sz="1200"/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758180" y="4101465"/>
            <a:ext cx="5311140" cy="154686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892800" y="5648325"/>
            <a:ext cx="48272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/>
              <a:t>图</a:t>
            </a:r>
            <a:r>
              <a:rPr lang="en-US" altLang="zh-CN" sz="1200"/>
              <a:t>5  </a:t>
            </a:r>
            <a:r>
              <a:rPr lang="zh-CN" altLang="en-US" sz="1200"/>
              <a:t>各模型</a:t>
            </a:r>
            <a:r>
              <a:rPr lang="en-US" altLang="zh-CN" sz="1200"/>
              <a:t>在CICIDS2017数据集上的性能比较</a:t>
            </a:r>
            <a:endParaRPr lang="en-US" altLang="zh-CN" sz="1200"/>
          </a:p>
        </p:txBody>
      </p:sp>
      <p:pic>
        <p:nvPicPr>
          <p:cNvPr id="16" name="图片 15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310630" y="1180465"/>
            <a:ext cx="3626485" cy="243967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6329045" y="3691890"/>
            <a:ext cx="38487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/>
              <a:t>图</a:t>
            </a:r>
            <a:r>
              <a:rPr lang="en-US" altLang="zh-CN" sz="1200"/>
              <a:t>4 在CICIDS2017数据集上的CPU开销</a:t>
            </a:r>
            <a:endParaRPr lang="en-US" altLang="zh-CN"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11868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7" name="图片 16" descr="校徽带字白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0185" y="274320"/>
            <a:ext cx="5055235" cy="132397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23265" y="1804035"/>
            <a:ext cx="4808220" cy="19608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26795" y="3855085"/>
            <a:ext cx="39611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/>
              <a:t>图</a:t>
            </a:r>
            <a:r>
              <a:rPr lang="en-US" altLang="zh-CN" sz="1200"/>
              <a:t>6  </a:t>
            </a:r>
            <a:r>
              <a:rPr lang="zh-CN" altLang="en-US" sz="1200">
                <a:sym typeface="+mn-ea"/>
              </a:rPr>
              <a:t>各模型</a:t>
            </a:r>
            <a:r>
              <a:rPr lang="zh-CN" altLang="en-US" sz="1200"/>
              <a:t>在NSL - KDD数据集上进行准确率的比较</a:t>
            </a:r>
            <a:endParaRPr lang="zh-CN" altLang="en-US" sz="1200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634480" y="697865"/>
            <a:ext cx="3811270" cy="22256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550660" y="3359150"/>
            <a:ext cx="3918585" cy="255841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165340" y="3003550"/>
            <a:ext cx="32042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/>
              <a:t>图</a:t>
            </a:r>
            <a:r>
              <a:rPr lang="en-US" altLang="zh-CN" sz="1200"/>
              <a:t>7 在NSL - KDD数据集上的召回率比较</a:t>
            </a:r>
            <a:endParaRPr lang="en-US" altLang="zh-CN" sz="1200"/>
          </a:p>
        </p:txBody>
      </p:sp>
      <p:sp>
        <p:nvSpPr>
          <p:cNvPr id="13" name="文本框 12"/>
          <p:cNvSpPr txBox="1"/>
          <p:nvPr/>
        </p:nvSpPr>
        <p:spPr>
          <a:xfrm>
            <a:off x="7306945" y="6045200"/>
            <a:ext cx="30905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/>
              <a:t>图</a:t>
            </a:r>
            <a:r>
              <a:rPr lang="en-US" altLang="zh-CN" sz="1200"/>
              <a:t>8 </a:t>
            </a:r>
            <a:r>
              <a:rPr lang="zh-CN" altLang="en-US" sz="1200"/>
              <a:t>在NSL - KDD数据集上进行F1的比较</a:t>
            </a:r>
            <a:endParaRPr lang="zh-CN" altLang="en-US"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438400" y="-22161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87400" y="723900"/>
            <a:ext cx="10337800" cy="549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451036" y="2555069"/>
            <a:ext cx="328993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THE END</a:t>
            </a:r>
            <a:endParaRPr lang="zh-CN" altLang="en-US" sz="60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507615" y="433324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5"/>
          <p:cNvSpPr/>
          <p:nvPr/>
        </p:nvSpPr>
        <p:spPr>
          <a:xfrm>
            <a:off x="5334000" y="130407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3083653" y="4671230"/>
            <a:ext cx="2176780" cy="39878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汇报人：</a:t>
            </a:r>
            <a:r>
              <a:rPr lang="zh-CN" altLang="en-US" sz="2000" b="1" dirty="0">
                <a:solidFill>
                  <a:schemeClr val="tx1"/>
                </a:solidFill>
                <a:latin typeface="+mn-ea"/>
              </a:rPr>
              <a:t>周仁强</a:t>
            </a:r>
            <a:endParaRPr lang="zh-CN" altLang="en-US" sz="2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582410" y="4747260"/>
            <a:ext cx="2351405" cy="322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b="1" dirty="0">
                <a:latin typeface="+mn-ea"/>
                <a:sym typeface="+mn-ea"/>
              </a:rPr>
              <a:t>时间：</a:t>
            </a:r>
            <a:r>
              <a:rPr lang="en-US" altLang="zh-CN" b="1" dirty="0">
                <a:latin typeface="+mn-ea"/>
                <a:sym typeface="+mn-ea"/>
              </a:rPr>
              <a:t>2023.11.11</a:t>
            </a:r>
            <a:endParaRPr lang="en-US" altLang="zh-CN" b="1" dirty="0">
              <a:solidFill>
                <a:schemeClr val="tx1"/>
              </a:solidFill>
              <a:latin typeface="+mn-ea"/>
              <a:cs typeface="Nunito Sans" charset="0"/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599.4692913385827,&quot;width&quot;:4895.343307086614}"/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PP_MARK_KEY" val="19439bb6-c017-49bb-acea-dd3dfbf8be85"/>
  <p:tag name="COMMONDATA" val="eyJoZGlkIjoiMmNmYmEwOWQ4Y2Q0M2IxMGZkNjI4ZjhkZDQyNzg1OTYifQ=="/>
  <p:tag name="commondata" val="eyJoZGlkIjoiOTBhZTFhNDU1ZjQ3NmVjOWQyMzc1OTgwZDMxMWYyM2YifQ==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 ExtraBold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1194</Words>
  <Application>WPS 演示</Application>
  <PresentationFormat>宽屏</PresentationFormat>
  <Paragraphs>76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宋体</vt:lpstr>
      <vt:lpstr>Wingdings</vt:lpstr>
      <vt:lpstr>Nunito Sans</vt:lpstr>
      <vt:lpstr>Nunito Sans Light</vt:lpstr>
      <vt:lpstr>Nunito Sans ExtraBold</vt:lpstr>
      <vt:lpstr>Wingdings 3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 strator</dc:creator>
  <cp:lastModifiedBy>六百</cp:lastModifiedBy>
  <cp:revision>26</cp:revision>
  <dcterms:created xsi:type="dcterms:W3CDTF">2020-05-07T17:08:00Z</dcterms:created>
  <dcterms:modified xsi:type="dcterms:W3CDTF">2023-11-10T12:01:24Z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AB0B415E47B44DAF89A826E32ADEC701_13</vt:lpwstr>
  </property>
  <property fmtid="{D5CDD505-2E9C-101B-9397-08002B2CF9AE}" pid="3" name="KSOProductBuildVer">
    <vt:lpwstr>2052-12.1.0.15712</vt:lpwstr>
  </property>
</Properties>
</file>

<file path=docProps/thumbnail.jpeg>
</file>